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23"/>
  </p:notesMasterIdLst>
  <p:handoutMasterIdLst>
    <p:handoutMasterId r:id="rId24"/>
  </p:handoutMasterIdLst>
  <p:sldIdLst>
    <p:sldId id="256" r:id="rId2"/>
    <p:sldId id="444" r:id="rId3"/>
    <p:sldId id="445" r:id="rId4"/>
    <p:sldId id="446" r:id="rId5"/>
    <p:sldId id="447" r:id="rId6"/>
    <p:sldId id="448" r:id="rId7"/>
    <p:sldId id="449" r:id="rId8"/>
    <p:sldId id="450" r:id="rId9"/>
    <p:sldId id="451" r:id="rId10"/>
    <p:sldId id="452" r:id="rId11"/>
    <p:sldId id="453" r:id="rId12"/>
    <p:sldId id="454" r:id="rId13"/>
    <p:sldId id="455" r:id="rId14"/>
    <p:sldId id="456" r:id="rId15"/>
    <p:sldId id="457" r:id="rId16"/>
    <p:sldId id="458" r:id="rId17"/>
    <p:sldId id="459" r:id="rId18"/>
    <p:sldId id="460" r:id="rId19"/>
    <p:sldId id="461" r:id="rId20"/>
    <p:sldId id="462" r:id="rId21"/>
    <p:sldId id="373" r:id="rId22"/>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48" autoAdjust="0"/>
    <p:restoredTop sz="94660"/>
  </p:normalViewPr>
  <p:slideViewPr>
    <p:cSldViewPr>
      <p:cViewPr varScale="1">
        <p:scale>
          <a:sx n="91" d="100"/>
          <a:sy n="91" d="100"/>
        </p:scale>
        <p:origin x="-1218" y="-108"/>
      </p:cViewPr>
      <p:guideLst>
        <p:guide orient="horz" pos="2160"/>
        <p:guide pos="2880"/>
      </p:guideLst>
    </p:cSldViewPr>
  </p:slideViewPr>
  <p:notesTextViewPr>
    <p:cViewPr>
      <p:scale>
        <a:sx n="100" d="100"/>
        <a:sy n="100" d="100"/>
      </p:scale>
      <p:origin x="0" y="0"/>
    </p:cViewPr>
  </p:notesTextViewPr>
  <p:notesViewPr>
    <p:cSldViewPr>
      <p:cViewPr varScale="1">
        <p:scale>
          <a:sx n="67" d="100"/>
          <a:sy n="67" d="100"/>
        </p:scale>
        <p:origin x="-2544"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A0F04F0-ED99-4A7D-AD7F-22DD5823387D}" type="datetimeFigureOut">
              <a:rPr lang="en-CA" smtClean="0"/>
              <a:t>21/03/2014</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6EDBF7C-66B1-4946-B091-A4A819905A03}" type="slidenum">
              <a:rPr lang="en-CA" smtClean="0"/>
              <a:t>‹#›</a:t>
            </a:fld>
            <a:endParaRPr lang="en-CA"/>
          </a:p>
        </p:txBody>
      </p:sp>
    </p:spTree>
    <p:extLst>
      <p:ext uri="{BB962C8B-B14F-4D97-AF65-F5344CB8AC3E}">
        <p14:creationId xmlns:p14="http://schemas.microsoft.com/office/powerpoint/2010/main" val="415850608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3/21/2014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26719816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913A8C9E-481E-414F-BF9C-F969650D78CD}" type="slidenum">
              <a:rPr lang="en-CA" smtClean="0"/>
              <a:pPr>
                <a:defRPr/>
              </a:pPr>
              <a:t>10</a:t>
            </a:fld>
            <a:endParaRPr lang="en-C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870EE6C-4135-46C9-99B8-8A0368991865}" type="slidenum">
              <a:rPr lang="en-CA" smtClean="0"/>
              <a:pPr>
                <a:defRPr/>
              </a:pPr>
              <a:t>11</a:t>
            </a:fld>
            <a:endParaRPr lang="en-C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54D0782-0B1B-47C8-A1E7-929CC6252601}" type="slidenum">
              <a:rPr lang="en-CA" smtClean="0"/>
              <a:pPr>
                <a:defRPr/>
              </a:pPr>
              <a:t>12</a:t>
            </a:fld>
            <a:endParaRPr lang="en-C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824511FC-CE0E-4AC9-B53F-579C824920C0}" type="slidenum">
              <a:rPr lang="en-CA" smtClean="0"/>
              <a:pPr>
                <a:defRPr/>
              </a:pPr>
              <a:t>13</a:t>
            </a:fld>
            <a:endParaRPr lang="en-CA"/>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60456DD-D562-4A98-99B1-0C50FBF86084}" type="slidenum">
              <a:rPr lang="en-CA" smtClean="0"/>
              <a:pPr>
                <a:defRPr/>
              </a:pPr>
              <a:t>14</a:t>
            </a:fld>
            <a:endParaRPr lang="en-CA"/>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653DFA7-5354-4694-A637-102D1DAE1F6E}" type="slidenum">
              <a:rPr lang="en-CA" smtClean="0"/>
              <a:pPr>
                <a:defRPr/>
              </a:pPr>
              <a:t>15</a:t>
            </a:fld>
            <a:endParaRPr lang="en-CA"/>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90C4F995-899E-4BA7-ABF3-F42F26B74F40}" type="slidenum">
              <a:rPr lang="en-CA" smtClean="0"/>
              <a:pPr>
                <a:defRPr/>
              </a:pPr>
              <a:t>16</a:t>
            </a:fld>
            <a:endParaRPr lang="en-CA"/>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8107981E-155F-4B4B-9B51-F0B53CF0FB79}" type="slidenum">
              <a:rPr lang="en-CA" smtClean="0"/>
              <a:pPr>
                <a:defRPr/>
              </a:pPr>
              <a:t>17</a:t>
            </a:fld>
            <a:endParaRPr lang="en-CA"/>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9828CE1-0E5F-4F45-B3D2-CD45D9728D50}" type="slidenum">
              <a:rPr lang="en-CA" smtClean="0"/>
              <a:pPr>
                <a:defRPr/>
              </a:pPr>
              <a:t>18</a:t>
            </a:fld>
            <a:endParaRPr lang="en-CA"/>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50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339E573-7363-48F3-BF6C-1F1002704DDB}" type="slidenum">
              <a:rPr lang="en-CA" smtClean="0"/>
              <a:pPr>
                <a:defRPr/>
              </a:pPr>
              <a:t>19</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15190BD0-EEF6-4F87-993F-84D8EB610D6E}" type="slidenum">
              <a:rPr lang="en-CA" smtClean="0"/>
              <a:pPr>
                <a:defRPr/>
              </a:pPr>
              <a:t>2</a:t>
            </a:fld>
            <a:endParaRPr lang="en-CA"/>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38752CC-102B-47AA-8151-4EB16F1AAC27}" type="slidenum">
              <a:rPr lang="en-CA" smtClean="0"/>
              <a:pPr>
                <a:defRPr/>
              </a:pPr>
              <a:t>20</a:t>
            </a:fld>
            <a:endParaRPr lang="en-CA"/>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21</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0896475C-5DD3-423A-880F-459F7F97348B}" type="slidenum">
              <a:rPr lang="en-CA" smtClean="0"/>
              <a:pPr>
                <a:defRPr/>
              </a:pPr>
              <a:t>3</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43345F6-63AA-443E-9687-B65EB6453CFD}" type="slidenum">
              <a:rPr lang="en-CA" smtClean="0"/>
              <a:pPr>
                <a:defRPr/>
              </a:pPr>
              <a:t>4</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75C7E6ED-5BCB-4ED0-8CD4-3F25EAF2F42F}" type="slidenum">
              <a:rPr lang="en-CA" smtClean="0"/>
              <a:pPr>
                <a:defRPr/>
              </a:pPr>
              <a:t>5</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2860A40-CE25-4DE0-A797-85C1A45341DB}" type="slidenum">
              <a:rPr lang="en-CA" smtClean="0"/>
              <a:pPr>
                <a:defRPr/>
              </a:pPr>
              <a:t>6</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BE3E2B8-656F-4A2E-94FD-7DFE56673461}" type="slidenum">
              <a:rPr lang="en-CA" smtClean="0"/>
              <a:pPr>
                <a:defRPr/>
              </a:pPr>
              <a:t>7</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55B56B0-99D4-48BD-8A87-CDC8E3D288DD}" type="slidenum">
              <a:rPr lang="en-CA" smtClean="0"/>
              <a:pPr>
                <a:defRPr/>
              </a:pPr>
              <a:t>8</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7081C8C8-302E-4661-8AAD-A74DD6A7FF49}" type="slidenum">
              <a:rPr lang="en-CA" smtClean="0"/>
              <a:pPr>
                <a:defRPr/>
              </a:pPr>
              <a:t>9</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Algorithm design techniques</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CA" dirty="0"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sldNum="0"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558504"/>
            <a:ext cx="7344742" cy="769441"/>
          </a:xfrm>
          <a:prstGeom prst="rect">
            <a:avLst/>
          </a:prstGeom>
          <a:noFill/>
          <a:ln w="9525">
            <a:noFill/>
            <a:miter lim="800000"/>
            <a:headEnd/>
            <a:tailEnd/>
          </a:ln>
          <a:effectLst>
            <a:outerShdw blurRad="50800" dist="25400" dir="2700000" algn="tl" rotWithShape="0">
              <a:prstClr val="black"/>
            </a:outerShdw>
          </a:effectLst>
        </p:spPr>
        <p:txBody>
          <a:bodyPr wrap="square" anchor="ctr">
            <a:spAutoFit/>
          </a:bodyPr>
          <a:lstStyle/>
          <a:p>
            <a:pPr algn="ctr" fontAlgn="auto">
              <a:spcBef>
                <a:spcPts val="0"/>
              </a:spcBef>
              <a:spcAft>
                <a:spcPts val="0"/>
              </a:spcAft>
              <a:defRPr/>
            </a:pPr>
            <a:r>
              <a:rPr lang="en-US" sz="4400" dirty="0" smtClean="0">
                <a:solidFill>
                  <a:schemeClr val="bg1"/>
                </a:solidFill>
                <a:latin typeface="Arial" pitchFamily="34" charset="0"/>
                <a:cs typeface="Arial" pitchFamily="34" charset="0"/>
              </a:rPr>
              <a:t>Algorithm design techniques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ltLang="en-US" smtClean="0">
                <a:latin typeface="Arial" charset="0"/>
                <a:cs typeface="Arial" charset="0"/>
              </a:rPr>
              <a:t>Algorithm Design</a:t>
            </a:r>
          </a:p>
        </p:txBody>
      </p:sp>
      <p:sp>
        <p:nvSpPr>
          <p:cNvPr id="1331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It may be possible in some cases to have partial solutions which are acceptable (that is, feasible) solutions to the problem</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In other cases, partial solutions may be unacceptable, and therefore we must continue until we reach a feasible solution</a:t>
            </a:r>
          </a:p>
        </p:txBody>
      </p:sp>
    </p:spTree>
    <p:extLst>
      <p:ext uri="{BB962C8B-B14F-4D97-AF65-F5344CB8AC3E}">
        <p14:creationId xmlns:p14="http://schemas.microsoft.com/office/powerpoint/2010/main" val="3964992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altLang="en-US" smtClean="0">
                <a:latin typeface="Arial" charset="0"/>
                <a:cs typeface="Arial" charset="0"/>
              </a:rPr>
              <a:t>Algorithm Design</a:t>
            </a:r>
          </a:p>
        </p:txBody>
      </p:sp>
      <p:sp>
        <p:nvSpPr>
          <p:cNvPr id="1433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We will look at two problems:</a:t>
            </a:r>
          </a:p>
          <a:p>
            <a:pPr lvl="1"/>
            <a:r>
              <a:rPr lang="en-US" altLang="en-US" smtClean="0">
                <a:latin typeface="Arial" charset="0"/>
                <a:cs typeface="Arial" charset="0"/>
              </a:rPr>
              <a:t>the first requires an exact (optimal) solution,</a:t>
            </a:r>
          </a:p>
          <a:p>
            <a:pPr lvl="1"/>
            <a:r>
              <a:rPr lang="en-US" altLang="en-US" smtClean="0">
                <a:latin typeface="Arial" charset="0"/>
                <a:cs typeface="Arial" charset="0"/>
              </a:rPr>
              <a:t>the second requires only an approximately optimal solution</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In the second case, it would be desirable, but not necessary, to find the optimal solution</a:t>
            </a:r>
          </a:p>
        </p:txBody>
      </p:sp>
    </p:spTree>
    <p:extLst>
      <p:ext uri="{BB962C8B-B14F-4D97-AF65-F5344CB8AC3E}">
        <p14:creationId xmlns:p14="http://schemas.microsoft.com/office/powerpoint/2010/main" val="9243682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ltLang="en-US" smtClean="0">
                <a:latin typeface="Arial" charset="0"/>
                <a:cs typeface="Arial" charset="0"/>
              </a:rPr>
              <a:t>Example 1</a:t>
            </a:r>
          </a:p>
        </p:txBody>
      </p:sp>
      <p:sp>
        <p:nvSpPr>
          <p:cNvPr id="1536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For example, consider the game of Sudoku</a:t>
            </a:r>
          </a:p>
          <a:p>
            <a:pPr>
              <a:buFont typeface="Arial" charset="0"/>
              <a:buNone/>
            </a:pPr>
            <a:r>
              <a:rPr lang="en-US" altLang="en-US" smtClean="0">
                <a:latin typeface="Arial" charset="0"/>
                <a:cs typeface="Arial" charset="0"/>
              </a:rPr>
              <a:t>	The rules are:</a:t>
            </a:r>
          </a:p>
          <a:p>
            <a:pPr lvl="1"/>
            <a:r>
              <a:rPr lang="en-US" altLang="en-US" smtClean="0">
                <a:latin typeface="Arial" charset="0"/>
                <a:cs typeface="Arial" charset="0"/>
              </a:rPr>
              <a:t>each number must appear once in each row, column, and 3 × 3 outlined square</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You are given some</a:t>
            </a:r>
            <a:br>
              <a:rPr lang="en-US" altLang="en-US" smtClean="0">
                <a:latin typeface="Arial" charset="0"/>
                <a:cs typeface="Arial" charset="0"/>
              </a:rPr>
            </a:br>
            <a:r>
              <a:rPr lang="en-US" altLang="en-US" smtClean="0">
                <a:latin typeface="Arial" charset="0"/>
                <a:cs typeface="Arial" charset="0"/>
              </a:rPr>
              <a:t>initial numbers, and if they</a:t>
            </a:r>
            <a:br>
              <a:rPr lang="en-US" altLang="en-US" smtClean="0">
                <a:latin typeface="Arial" charset="0"/>
                <a:cs typeface="Arial" charset="0"/>
              </a:rPr>
            </a:br>
            <a:r>
              <a:rPr lang="en-US" altLang="en-US" smtClean="0">
                <a:latin typeface="Arial" charset="0"/>
                <a:cs typeface="Arial" charset="0"/>
              </a:rPr>
              <a:t>are chosen appropriately,</a:t>
            </a:r>
            <a:br>
              <a:rPr lang="en-US" altLang="en-US" smtClean="0">
                <a:latin typeface="Arial" charset="0"/>
                <a:cs typeface="Arial" charset="0"/>
              </a:rPr>
            </a:br>
            <a:r>
              <a:rPr lang="en-US" altLang="en-US" smtClean="0">
                <a:latin typeface="Arial" charset="0"/>
                <a:cs typeface="Arial" charset="0"/>
              </a:rPr>
              <a:t>there is a unique solution</a:t>
            </a:r>
          </a:p>
        </p:txBody>
      </p:sp>
      <p:pic>
        <p:nvPicPr>
          <p:cNvPr id="15364" name="Picture 4" descr="s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7175" y="2924175"/>
            <a:ext cx="2011363" cy="2011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5"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04025" y="4149725"/>
            <a:ext cx="1200150" cy="151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6732588" y="5661025"/>
            <a:ext cx="1685925" cy="307975"/>
          </a:xfrm>
          <a:prstGeom prst="rect">
            <a:avLst/>
          </a:prstGeom>
          <a:noFill/>
        </p:spPr>
        <p:txBody>
          <a:bodyPr wrap="none">
            <a:spAutoFit/>
          </a:bodyPr>
          <a:lstStyle/>
          <a:p>
            <a:pPr>
              <a:defRPr/>
            </a:pPr>
            <a:r>
              <a:rPr lang="en-CA" sz="1400" dirty="0">
                <a:solidFill>
                  <a:schemeClr val="tx1">
                    <a:lumMod val="50000"/>
                    <a:lumOff val="50000"/>
                  </a:schemeClr>
                </a:solidFill>
              </a:rPr>
              <a:t>http://xkcd.com/74/</a:t>
            </a:r>
          </a:p>
        </p:txBody>
      </p:sp>
    </p:spTree>
    <p:extLst>
      <p:ext uri="{BB962C8B-B14F-4D97-AF65-F5344CB8AC3E}">
        <p14:creationId xmlns:p14="http://schemas.microsoft.com/office/powerpoint/2010/main" val="41274014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altLang="en-US" smtClean="0">
                <a:latin typeface="Arial" charset="0"/>
                <a:cs typeface="Arial" charset="0"/>
              </a:rPr>
              <a:t>Example 1</a:t>
            </a:r>
          </a:p>
        </p:txBody>
      </p:sp>
      <p:sp>
        <p:nvSpPr>
          <p:cNvPr id="1638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Using brute force, we could try every possible solution, and discard those which do not satisfy the conditions</a:t>
            </a:r>
          </a:p>
          <a:p>
            <a:endParaRPr lang="en-US" altLang="en-US" smtClean="0">
              <a:latin typeface="Arial" charset="0"/>
              <a:cs typeface="Arial" charset="0"/>
            </a:endParaRPr>
          </a:p>
          <a:p>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This technique would require us to check </a:t>
            </a:r>
            <a:r>
              <a:rPr lang="en-US" altLang="en-US" smtClean="0">
                <a:latin typeface="Times New Roman" pitchFamily="18" charset="0"/>
                <a:cs typeface="Arial" charset="0"/>
              </a:rPr>
              <a:t>9</a:t>
            </a:r>
            <a:r>
              <a:rPr lang="en-US" altLang="en-US" baseline="30000" smtClean="0">
                <a:latin typeface="Times New Roman" pitchFamily="18" charset="0"/>
                <a:cs typeface="Arial" charset="0"/>
              </a:rPr>
              <a:t>61</a:t>
            </a:r>
            <a:r>
              <a:rPr lang="en-US" altLang="en-US" smtClean="0">
                <a:latin typeface="Times New Roman" pitchFamily="18" charset="0"/>
                <a:cs typeface="Arial" charset="0"/>
              </a:rPr>
              <a:t> ≈  1.6</a:t>
            </a:r>
            <a:r>
              <a:rPr lang="en-US" altLang="en-US" smtClean="0">
                <a:latin typeface="Times New Roman" pitchFamily="18" charset="0"/>
                <a:cs typeface="Times New Roman" pitchFamily="18" charset="0"/>
              </a:rPr>
              <a:t>×1</a:t>
            </a:r>
            <a:r>
              <a:rPr lang="en-US" altLang="en-US" smtClean="0">
                <a:latin typeface="Times New Roman" pitchFamily="18" charset="0"/>
                <a:cs typeface="Arial" charset="0"/>
              </a:rPr>
              <a:t>0</a:t>
            </a:r>
            <a:r>
              <a:rPr lang="en-US" altLang="en-US" baseline="30000" smtClean="0">
                <a:latin typeface="Times New Roman" pitchFamily="18" charset="0"/>
                <a:cs typeface="Arial" charset="0"/>
              </a:rPr>
              <a:t>58</a:t>
            </a:r>
            <a:r>
              <a:rPr lang="en-US" altLang="en-US" smtClean="0">
                <a:latin typeface="Arial" charset="0"/>
                <a:cs typeface="Arial" charset="0"/>
              </a:rPr>
              <a:t> possible solutions</a:t>
            </a:r>
          </a:p>
        </p:txBody>
      </p:sp>
      <p:pic>
        <p:nvPicPr>
          <p:cNvPr id="16388" name="Picture 5" descr="s0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1225" y="2492375"/>
            <a:ext cx="1651000" cy="165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9" name="Picture 6" descr="s0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51050" y="2492375"/>
            <a:ext cx="1651000" cy="165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Oval 5"/>
          <p:cNvSpPr/>
          <p:nvPr/>
        </p:nvSpPr>
        <p:spPr>
          <a:xfrm>
            <a:off x="5930900" y="3878263"/>
            <a:ext cx="288925" cy="28733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CA"/>
          </a:p>
        </p:txBody>
      </p:sp>
    </p:spTree>
    <p:extLst>
      <p:ext uri="{BB962C8B-B14F-4D97-AF65-F5344CB8AC3E}">
        <p14:creationId xmlns:p14="http://schemas.microsoft.com/office/powerpoint/2010/main" val="12690104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altLang="en-US" smtClean="0">
                <a:latin typeface="Arial" charset="0"/>
                <a:cs typeface="Arial" charset="0"/>
              </a:rPr>
              <a:t>Example 2</a:t>
            </a:r>
          </a:p>
        </p:txBody>
      </p:sp>
      <p:sp>
        <p:nvSpPr>
          <p:cNvPr id="4608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Suppose you are a manager, and you have 26 weeks or half a year for the next product cycle</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You have </a:t>
            </a:r>
            <a:r>
              <a:rPr lang="en-US" altLang="en-US" i="1" smtClean="0">
                <a:latin typeface="Times New Roman" pitchFamily="18" charset="0"/>
                <a:cs typeface="Arial" charset="0"/>
              </a:rPr>
              <a:t>n</a:t>
            </a:r>
            <a:r>
              <a:rPr lang="en-US" altLang="en-US" smtClean="0">
                <a:latin typeface="Arial" charset="0"/>
                <a:cs typeface="Arial" charset="0"/>
              </a:rPr>
              <a:t> possible projects, however, the time required to complete these projects is much greater than 26 weeks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Associated with each possible project are numerous factors:</a:t>
            </a:r>
          </a:p>
          <a:p>
            <a:pPr lvl="1"/>
            <a:r>
              <a:rPr lang="en-US" altLang="en-US" smtClean="0">
                <a:latin typeface="Arial" charset="0"/>
                <a:cs typeface="Arial" charset="0"/>
              </a:rPr>
              <a:t>The expected completion time</a:t>
            </a:r>
          </a:p>
          <a:p>
            <a:pPr lvl="1"/>
            <a:r>
              <a:rPr lang="en-US" altLang="en-US" smtClean="0">
                <a:latin typeface="Arial" charset="0"/>
                <a:cs typeface="Arial" charset="0"/>
              </a:rPr>
              <a:t>The expected increase in revenue</a:t>
            </a:r>
          </a:p>
          <a:p>
            <a:pPr lvl="1"/>
            <a:r>
              <a:rPr lang="en-US" altLang="en-US" smtClean="0">
                <a:latin typeface="Arial" charset="0"/>
                <a:cs typeface="Arial" charset="0"/>
              </a:rPr>
              <a:t>A probability of failure</a:t>
            </a:r>
          </a:p>
          <a:p>
            <a:pPr lvl="1"/>
            <a:r>
              <a:rPr lang="en-US" altLang="en-US" smtClean="0">
                <a:latin typeface="Arial" charset="0"/>
                <a:cs typeface="Arial" charset="0"/>
              </a:rPr>
              <a:t>Possible future projects which may benefit</a:t>
            </a:r>
          </a:p>
          <a:p>
            <a:endParaRPr lang="en-US" altLang="en-US" sz="1800" smtClean="0">
              <a:latin typeface="Arial" charset="0"/>
              <a:cs typeface="Arial" charset="0"/>
            </a:endParaRPr>
          </a:p>
        </p:txBody>
      </p:sp>
    </p:spTree>
    <p:extLst>
      <p:ext uri="{BB962C8B-B14F-4D97-AF65-F5344CB8AC3E}">
        <p14:creationId xmlns:p14="http://schemas.microsoft.com/office/powerpoint/2010/main" val="63638400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6083">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46083">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46083">
                                            <p:txEl>
                                              <p:pRg st="5" end="5"/>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46083">
                                            <p:txEl>
                                              <p:pRg st="6" end="6"/>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46083">
                                            <p:txEl>
                                              <p:pRg st="7" end="7"/>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4608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smtClean="0">
                <a:latin typeface="Arial" charset="0"/>
                <a:cs typeface="Arial" charset="0"/>
              </a:rPr>
              <a:t>Example 2</a:t>
            </a:r>
          </a:p>
        </p:txBody>
      </p:sp>
      <p:sp>
        <p:nvSpPr>
          <p:cNvPr id="1843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Stake holders include:</a:t>
            </a:r>
          </a:p>
          <a:p>
            <a:pPr lvl="1"/>
            <a:r>
              <a:rPr lang="en-US" altLang="en-US" smtClean="0">
                <a:latin typeface="Arial" charset="0"/>
                <a:cs typeface="Arial" charset="0"/>
              </a:rPr>
              <a:t>Team members</a:t>
            </a:r>
          </a:p>
          <a:p>
            <a:pPr lvl="1"/>
            <a:r>
              <a:rPr lang="en-US" altLang="en-US" smtClean="0">
                <a:latin typeface="Arial" charset="0"/>
                <a:cs typeface="Arial" charset="0"/>
              </a:rPr>
              <a:t>Marketing</a:t>
            </a:r>
          </a:p>
          <a:p>
            <a:pPr lvl="1"/>
            <a:r>
              <a:rPr lang="en-US" altLang="en-US" smtClean="0">
                <a:latin typeface="Arial" charset="0"/>
                <a:cs typeface="Arial" charset="0"/>
              </a:rPr>
              <a:t>Other management</a:t>
            </a:r>
          </a:p>
          <a:p>
            <a:pPr lvl="1"/>
            <a:r>
              <a:rPr lang="en-US" altLang="en-US" smtClean="0">
                <a:latin typeface="Arial" charset="0"/>
                <a:cs typeface="Arial" charset="0"/>
              </a:rPr>
              <a:t>The executive team</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You must now decide which projects must be chosen so as to satisfy the schedule</a:t>
            </a:r>
          </a:p>
          <a:p>
            <a:pPr lvl="1"/>
            <a:r>
              <a:rPr lang="en-US" altLang="en-US" smtClean="0">
                <a:latin typeface="Arial" charset="0"/>
                <a:cs typeface="Arial" charset="0"/>
              </a:rPr>
              <a:t>It must be justifiable</a:t>
            </a:r>
          </a:p>
        </p:txBody>
      </p:sp>
    </p:spTree>
    <p:extLst>
      <p:ext uri="{BB962C8B-B14F-4D97-AF65-F5344CB8AC3E}">
        <p14:creationId xmlns:p14="http://schemas.microsoft.com/office/powerpoint/2010/main" val="17363945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altLang="en-US" smtClean="0">
                <a:latin typeface="Arial" charset="0"/>
                <a:cs typeface="Arial" charset="0"/>
              </a:rPr>
              <a:t>Example 2</a:t>
            </a:r>
          </a:p>
        </p:txBody>
      </p:sp>
      <p:sp>
        <p:nvSpPr>
          <p:cNvPr id="1945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In this case, it is almost impossible to come up with a </a:t>
            </a:r>
            <a:r>
              <a:rPr lang="en-US" altLang="en-US" i="1" smtClean="0">
                <a:latin typeface="Arial" charset="0"/>
                <a:cs typeface="Arial" charset="0"/>
              </a:rPr>
              <a:t>optimal</a:t>
            </a:r>
            <a:r>
              <a:rPr lang="en-US" altLang="en-US" smtClean="0">
                <a:latin typeface="Arial" charset="0"/>
                <a:cs typeface="Arial" charset="0"/>
              </a:rPr>
              <a:t> choice of projects, however, you are required to come up with an appropriate solution</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We will see how an appropriate choice of algorithm may lead us towards a reasonably optimal solution</a:t>
            </a:r>
          </a:p>
        </p:txBody>
      </p:sp>
    </p:spTree>
    <p:extLst>
      <p:ext uri="{BB962C8B-B14F-4D97-AF65-F5344CB8AC3E}">
        <p14:creationId xmlns:p14="http://schemas.microsoft.com/office/powerpoint/2010/main" val="223866727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altLang="en-US" smtClean="0">
                <a:latin typeface="Arial" charset="0"/>
                <a:cs typeface="Arial" charset="0"/>
              </a:rPr>
              <a:t>Example 2</a:t>
            </a:r>
          </a:p>
        </p:txBody>
      </p:sp>
      <p:sp>
        <p:nvSpPr>
          <p:cNvPr id="2048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In this case, any sub-set of the </a:t>
            </a:r>
            <a:r>
              <a:rPr lang="en-US" altLang="en-US" i="1" smtClean="0">
                <a:latin typeface="Times New Roman" pitchFamily="18" charset="0"/>
                <a:cs typeface="Arial" charset="0"/>
              </a:rPr>
              <a:t>n</a:t>
            </a:r>
            <a:r>
              <a:rPr lang="en-US" altLang="en-US" smtClean="0">
                <a:latin typeface="Arial" charset="0"/>
                <a:cs typeface="Arial" charset="0"/>
              </a:rPr>
              <a:t> projects forms a partial solution</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A partial solution is a feasible solution if the sum of the expected completion times is less than six months</a:t>
            </a:r>
          </a:p>
        </p:txBody>
      </p:sp>
    </p:spTree>
    <p:extLst>
      <p:ext uri="{BB962C8B-B14F-4D97-AF65-F5344CB8AC3E}">
        <p14:creationId xmlns:p14="http://schemas.microsoft.com/office/powerpoint/2010/main" val="29196237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altLang="en-US" smtClean="0">
                <a:latin typeface="Arial" charset="0"/>
                <a:cs typeface="Arial" charset="0"/>
              </a:rPr>
              <a:t>Example 3</a:t>
            </a:r>
          </a:p>
        </p:txBody>
      </p:sp>
      <p:sp>
        <p:nvSpPr>
          <p:cNvPr id="2150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Another case we will look at is interval scheduling:</a:t>
            </a:r>
          </a:p>
          <a:p>
            <a:pPr lvl="1"/>
            <a:r>
              <a:rPr lang="en-US" altLang="en-US" smtClean="0">
                <a:latin typeface="Arial" charset="0"/>
                <a:cs typeface="Arial" charset="0"/>
              </a:rPr>
              <a:t>Given </a:t>
            </a:r>
            <a:r>
              <a:rPr lang="en-US" altLang="en-US" i="1" smtClean="0">
                <a:latin typeface="Times New Roman" pitchFamily="18" charset="0"/>
                <a:cs typeface="Times New Roman" pitchFamily="18" charset="0"/>
              </a:rPr>
              <a:t>n</a:t>
            </a:r>
            <a:r>
              <a:rPr lang="en-US" altLang="en-US" smtClean="0">
                <a:latin typeface="Arial" charset="0"/>
                <a:cs typeface="Arial" charset="0"/>
              </a:rPr>
              <a:t> processes, all of which must be run at specific times, maximize the number of processes that are run</a:t>
            </a:r>
          </a:p>
          <a:p>
            <a:pPr lvl="1"/>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This has a reasonably simple solution that we will see next topic</a:t>
            </a:r>
          </a:p>
        </p:txBody>
      </p:sp>
      <p:pic>
        <p:nvPicPr>
          <p:cNvPr id="21508" name="Picture 2" descr="C:\Users\dwharder\Desktop\a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1775" y="3017838"/>
            <a:ext cx="3425825" cy="588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95301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3" descr="C:\Users\dwharder\Desktop\a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1775" y="2781300"/>
            <a:ext cx="3425825"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Rectangle 2"/>
          <p:cNvSpPr>
            <a:spLocks noGrp="1" noChangeArrowheads="1"/>
          </p:cNvSpPr>
          <p:nvPr>
            <p:ph type="title"/>
          </p:nvPr>
        </p:nvSpPr>
        <p:spPr/>
        <p:txBody>
          <a:bodyPr/>
          <a:lstStyle/>
          <a:p>
            <a:r>
              <a:rPr lang="en-US" altLang="en-US" smtClean="0">
                <a:latin typeface="Arial" charset="0"/>
                <a:cs typeface="Arial" charset="0"/>
              </a:rPr>
              <a:t>Example 3</a:t>
            </a:r>
          </a:p>
        </p:txBody>
      </p:sp>
      <p:sp>
        <p:nvSpPr>
          <p:cNvPr id="22532"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However, if you modify the problem:</a:t>
            </a:r>
          </a:p>
          <a:p>
            <a:pPr lvl="1"/>
            <a:r>
              <a:rPr lang="en-US" altLang="en-US" smtClean="0">
                <a:latin typeface="Arial" charset="0"/>
                <a:cs typeface="Arial" charset="0"/>
              </a:rPr>
              <a:t>Given </a:t>
            </a:r>
            <a:r>
              <a:rPr lang="en-US" altLang="en-US" i="1" smtClean="0">
                <a:latin typeface="Times New Roman" pitchFamily="18" charset="0"/>
                <a:cs typeface="Times New Roman" pitchFamily="18" charset="0"/>
              </a:rPr>
              <a:t>n</a:t>
            </a:r>
            <a:r>
              <a:rPr lang="en-US" altLang="en-US" smtClean="0">
                <a:latin typeface="Arial" charset="0"/>
                <a:cs typeface="Arial" charset="0"/>
              </a:rPr>
              <a:t> processes, all of which must be run at specific times and where each is given a specific </a:t>
            </a:r>
            <a:r>
              <a:rPr lang="en-US" altLang="en-US" i="1" smtClean="0">
                <a:latin typeface="Arial" charset="0"/>
                <a:cs typeface="Arial" charset="0"/>
              </a:rPr>
              <a:t>weight</a:t>
            </a:r>
            <a:r>
              <a:rPr lang="en-US" altLang="en-US" smtClean="0">
                <a:latin typeface="Arial" charset="0"/>
                <a:cs typeface="Arial" charset="0"/>
              </a:rPr>
              <a:t>, maximize the total weight of the processes that are run</a:t>
            </a:r>
          </a:p>
          <a:p>
            <a:pPr lvl="1"/>
            <a:endParaRPr lang="en-US" altLang="en-US" smtClean="0">
              <a:latin typeface="Arial" charset="0"/>
              <a:cs typeface="Arial" charset="0"/>
            </a:endParaRPr>
          </a:p>
          <a:p>
            <a:pPr lvl="1"/>
            <a:endParaRPr lang="en-US" altLang="en-US" smtClean="0">
              <a:latin typeface="Arial" charset="0"/>
              <a:cs typeface="Arial" charset="0"/>
            </a:endParaRPr>
          </a:p>
          <a:p>
            <a:pPr lvl="1"/>
            <a:endParaRPr lang="en-US" altLang="en-US" smtClean="0">
              <a:latin typeface="Arial" charset="0"/>
              <a:cs typeface="Arial" charset="0"/>
            </a:endParaRPr>
          </a:p>
          <a:p>
            <a:pPr>
              <a:buFont typeface="Arial" charset="0"/>
              <a:buNone/>
            </a:pPr>
            <a:r>
              <a:rPr lang="en-US" altLang="en-US" smtClean="0">
                <a:latin typeface="Arial" charset="0"/>
                <a:cs typeface="Arial" charset="0"/>
              </a:rPr>
              <a:t>	This has a more complex solution that we will see in the next week</a:t>
            </a:r>
          </a:p>
          <a:p>
            <a:pPr>
              <a:buFont typeface="Arial" charset="0"/>
              <a:buNone/>
            </a:pPr>
            <a:endParaRPr lang="en-US" altLang="en-US" smtClean="0">
              <a:latin typeface="Arial" charset="0"/>
              <a:cs typeface="Arial" charset="0"/>
            </a:endParaRPr>
          </a:p>
          <a:p>
            <a:pPr lvl="1"/>
            <a:endParaRPr lang="en-US" altLang="en-US" smtClean="0">
              <a:latin typeface="Arial" charset="0"/>
              <a:cs typeface="Arial" charset="0"/>
            </a:endParaRPr>
          </a:p>
        </p:txBody>
      </p:sp>
    </p:spTree>
    <p:extLst>
      <p:ext uri="{BB962C8B-B14F-4D97-AF65-F5344CB8AC3E}">
        <p14:creationId xmlns:p14="http://schemas.microsoft.com/office/powerpoint/2010/main" val="38966760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ltLang="en-US" smtClean="0">
                <a:latin typeface="Arial" charset="0"/>
                <a:cs typeface="Arial" charset="0"/>
              </a:rPr>
              <a:t>Algorithm Design</a:t>
            </a:r>
          </a:p>
        </p:txBody>
      </p:sp>
      <p:sp>
        <p:nvSpPr>
          <p:cNvPr id="512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To now, we have examined a number of data structures and algorithms to manipulate them</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We have seen </a:t>
            </a:r>
            <a:r>
              <a:rPr lang="en-US" altLang="en-US" dirty="0" smtClean="0">
                <a:latin typeface="Arial" charset="0"/>
                <a:cs typeface="Arial" charset="0"/>
              </a:rPr>
              <a:t>examples </a:t>
            </a:r>
            <a:r>
              <a:rPr lang="en-US" altLang="en-US" dirty="0" smtClean="0">
                <a:latin typeface="Arial" charset="0"/>
                <a:cs typeface="Arial" charset="0"/>
              </a:rPr>
              <a:t>of </a:t>
            </a:r>
            <a:r>
              <a:rPr lang="en-US" altLang="en-US" dirty="0" smtClean="0">
                <a:latin typeface="Arial" charset="0"/>
                <a:cs typeface="Arial" charset="0"/>
              </a:rPr>
              <a:t>efficient strategies</a:t>
            </a:r>
          </a:p>
          <a:p>
            <a:pPr lvl="1"/>
            <a:r>
              <a:rPr lang="en-US" altLang="en-US" dirty="0" smtClean="0">
                <a:latin typeface="Arial" charset="0"/>
                <a:cs typeface="Arial" charset="0"/>
              </a:rPr>
              <a:t>Divide and conquer</a:t>
            </a:r>
          </a:p>
          <a:p>
            <a:pPr lvl="2"/>
            <a:r>
              <a:rPr lang="en-US" altLang="en-US" dirty="0" smtClean="0">
                <a:latin typeface="Arial" charset="0"/>
                <a:cs typeface="Arial" charset="0"/>
              </a:rPr>
              <a:t>Binary </a:t>
            </a:r>
            <a:r>
              <a:rPr lang="en-US" altLang="en-US" dirty="0" smtClean="0">
                <a:latin typeface="Arial" charset="0"/>
                <a:cs typeface="Arial" charset="0"/>
              </a:rPr>
              <a:t>search</a:t>
            </a:r>
          </a:p>
          <a:p>
            <a:pPr lvl="2"/>
            <a:r>
              <a:rPr lang="en-US" altLang="en-US" dirty="0" smtClean="0">
                <a:latin typeface="Arial" charset="0"/>
                <a:cs typeface="Arial" charset="0"/>
              </a:rPr>
              <a:t>Depth-first tree traversals</a:t>
            </a:r>
          </a:p>
          <a:p>
            <a:pPr lvl="2"/>
            <a:r>
              <a:rPr lang="en-US" altLang="en-US" dirty="0" smtClean="0">
                <a:latin typeface="Arial" charset="0"/>
                <a:cs typeface="Arial" charset="0"/>
              </a:rPr>
              <a:t>Merge sort</a:t>
            </a:r>
          </a:p>
          <a:p>
            <a:pPr lvl="2"/>
            <a:r>
              <a:rPr lang="en-US" altLang="en-US" dirty="0" smtClean="0">
                <a:latin typeface="Arial" charset="0"/>
                <a:cs typeface="Arial" charset="0"/>
              </a:rPr>
              <a:t>Quicksort</a:t>
            </a:r>
            <a:endParaRPr lang="en-US" altLang="en-US" dirty="0">
              <a:latin typeface="Arial" charset="0"/>
              <a:cs typeface="Arial" charset="0"/>
            </a:endParaRPr>
          </a:p>
          <a:p>
            <a:pPr lvl="1"/>
            <a:r>
              <a:rPr lang="en-US" altLang="en-US" dirty="0" smtClean="0">
                <a:latin typeface="Arial" charset="0"/>
                <a:cs typeface="Arial" charset="0"/>
              </a:rPr>
              <a:t>Greedy algorithms</a:t>
            </a:r>
          </a:p>
          <a:p>
            <a:pPr lvl="2"/>
            <a:r>
              <a:rPr lang="en-US" altLang="en-US" dirty="0" smtClean="0">
                <a:latin typeface="Arial" charset="0"/>
                <a:cs typeface="Arial" charset="0"/>
              </a:rPr>
              <a:t>Prim’s algorithm</a:t>
            </a:r>
          </a:p>
          <a:p>
            <a:pPr lvl="2"/>
            <a:r>
              <a:rPr lang="en-US" altLang="en-US" dirty="0" smtClean="0">
                <a:latin typeface="Arial" charset="0"/>
                <a:cs typeface="Arial" charset="0"/>
              </a:rPr>
              <a:t>Kruskal’s algorithm</a:t>
            </a:r>
          </a:p>
          <a:p>
            <a:pPr lvl="2"/>
            <a:r>
              <a:rPr lang="en-US" altLang="en-US" dirty="0" smtClean="0">
                <a:latin typeface="Arial" charset="0"/>
                <a:cs typeface="Arial" charset="0"/>
              </a:rPr>
              <a:t>Dijkstra’s algorithm</a:t>
            </a:r>
          </a:p>
        </p:txBody>
      </p:sp>
    </p:spTree>
    <p:extLst>
      <p:ext uri="{BB962C8B-B14F-4D97-AF65-F5344CB8AC3E}">
        <p14:creationId xmlns:p14="http://schemas.microsoft.com/office/powerpoint/2010/main" val="3551886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12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12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12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12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2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12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12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2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en-US" altLang="en-US" smtClean="0">
                <a:latin typeface="Arial" charset="0"/>
                <a:cs typeface="Arial" charset="0"/>
              </a:rPr>
              <a:t>Algorithm Design</a:t>
            </a:r>
          </a:p>
        </p:txBody>
      </p:sp>
      <p:sp>
        <p:nvSpPr>
          <p:cNvPr id="2355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Thus, over the next few lectures, we will look at a number of algorithm design techniques which may, in some circumstances provide either optimal or near-optimal solutions</a:t>
            </a:r>
          </a:p>
        </p:txBody>
      </p:sp>
    </p:spTree>
    <p:extLst>
      <p:ext uri="{BB962C8B-B14F-4D97-AF65-F5344CB8AC3E}">
        <p14:creationId xmlns:p14="http://schemas.microsoft.com/office/powerpoint/2010/main" val="249044833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FontTx/>
              <a:buNone/>
              <a:defRPr/>
            </a:pPr>
            <a:r>
              <a:rPr lang="en-US" sz="1400" dirty="0" smtClean="0">
                <a:latin typeface="Arial" charset="0"/>
                <a:cs typeface="Arial" charset="0"/>
              </a:rPr>
              <a:t>	Wikipedia, </a:t>
            </a:r>
            <a:r>
              <a:rPr lang="en-US" sz="1400" dirty="0">
                <a:latin typeface="Arial" charset="0"/>
                <a:cs typeface="Arial" charset="0"/>
              </a:rPr>
              <a:t>http://en.wikipedia.org/wiki/Algorithm_design</a:t>
            </a:r>
            <a:endParaRPr lang="en-US" sz="1400" dirty="0">
              <a:latin typeface="Arial" charset="0"/>
              <a:cs typeface="Arial" charset="0"/>
            </a:endParaRPr>
          </a:p>
          <a:p>
            <a:pPr marL="533400" indent="-533400">
              <a:buFontTx/>
              <a:buNone/>
              <a:defRPr/>
            </a:pPr>
            <a:endParaRPr lang="en-US" sz="1400" dirty="0" smtClean="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altLang="en-US" smtClean="0">
                <a:latin typeface="Arial" charset="0"/>
                <a:cs typeface="Arial" charset="0"/>
              </a:rPr>
              <a:t>Algorithm Design</a:t>
            </a:r>
          </a:p>
        </p:txBody>
      </p:sp>
      <p:sp>
        <p:nvSpPr>
          <p:cNvPr id="614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We will now examine a number of strategies which may be used in the design of algorithms, including:</a:t>
            </a:r>
          </a:p>
          <a:p>
            <a:pPr lvl="1"/>
            <a:r>
              <a:rPr lang="en-US" altLang="en-US" dirty="0" smtClean="0">
                <a:latin typeface="Arial" charset="0"/>
                <a:cs typeface="Arial" charset="0"/>
              </a:rPr>
              <a:t>Greedy algorithms</a:t>
            </a:r>
          </a:p>
          <a:p>
            <a:pPr lvl="1"/>
            <a:r>
              <a:rPr lang="en-US" altLang="en-US" dirty="0" smtClean="0">
                <a:latin typeface="Arial" charset="0"/>
                <a:cs typeface="Arial" charset="0"/>
              </a:rPr>
              <a:t>Divide-and-conquer algorithms</a:t>
            </a:r>
          </a:p>
          <a:p>
            <a:pPr lvl="1"/>
            <a:r>
              <a:rPr lang="en-US" altLang="en-US" dirty="0" smtClean="0">
                <a:latin typeface="Arial" charset="0"/>
                <a:cs typeface="Arial" charset="0"/>
              </a:rPr>
              <a:t>Dynamic programming</a:t>
            </a:r>
          </a:p>
          <a:p>
            <a:pPr lvl="1"/>
            <a:r>
              <a:rPr lang="en-US" altLang="en-US" dirty="0" smtClean="0">
                <a:latin typeface="Arial" charset="0"/>
                <a:cs typeface="Arial" charset="0"/>
              </a:rPr>
              <a:t>Backtracking </a:t>
            </a:r>
            <a:r>
              <a:rPr lang="en-US" altLang="en-US" dirty="0" smtClean="0">
                <a:latin typeface="Arial" charset="0"/>
                <a:cs typeface="Arial" charset="0"/>
              </a:rPr>
              <a:t>algorithms</a:t>
            </a:r>
          </a:p>
          <a:p>
            <a:pPr lvl="1"/>
            <a:r>
              <a:rPr lang="en-US" altLang="en-US" dirty="0" smtClean="0">
                <a:latin typeface="Arial" charset="0"/>
                <a:cs typeface="Arial" charset="0"/>
              </a:rPr>
              <a:t>Stochastic </a:t>
            </a:r>
            <a:r>
              <a:rPr lang="en-US" altLang="en-US" dirty="0">
                <a:latin typeface="Arial" charset="0"/>
                <a:cs typeface="Arial" charset="0"/>
              </a:rPr>
              <a:t>algorithms</a:t>
            </a:r>
            <a:endParaRPr lang="en-US" altLang="en-US" dirty="0" smtClean="0">
              <a:latin typeface="Arial" charset="0"/>
              <a:cs typeface="Arial" charset="0"/>
            </a:endParaRP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a:t>
            </a:r>
            <a:r>
              <a:rPr lang="en-US" altLang="en-US" dirty="0" smtClean="0">
                <a:latin typeface="Arial" charset="0"/>
                <a:cs typeface="Arial" charset="0"/>
              </a:rPr>
              <a:t>There are other techniques not covered in this course:</a:t>
            </a:r>
          </a:p>
          <a:p>
            <a:pPr lvl="1"/>
            <a:r>
              <a:rPr lang="en-US" altLang="en-US" dirty="0" smtClean="0">
                <a:latin typeface="Arial" charset="0"/>
                <a:cs typeface="Arial" charset="0"/>
              </a:rPr>
              <a:t>Evolutionary algorithms</a:t>
            </a:r>
          </a:p>
          <a:p>
            <a:pPr lvl="1"/>
            <a:r>
              <a:rPr lang="en-US" altLang="en-US" dirty="0" smtClean="0">
                <a:latin typeface="Arial" charset="0"/>
                <a:cs typeface="Arial" charset="0"/>
              </a:rPr>
              <a:t>Combinatorial algorithms</a:t>
            </a:r>
          </a:p>
          <a:p>
            <a:pPr lvl="1"/>
            <a:r>
              <a:rPr lang="en-US" altLang="en-US" dirty="0" smtClean="0">
                <a:latin typeface="Arial" charset="0"/>
                <a:cs typeface="Arial" charset="0"/>
              </a:rPr>
              <a:t>Distributed algorithms</a:t>
            </a:r>
          </a:p>
          <a:p>
            <a:pPr lvl="1"/>
            <a:r>
              <a:rPr lang="en-US" altLang="en-US" dirty="0" smtClean="0">
                <a:latin typeface="Arial" charset="0"/>
                <a:cs typeface="Arial" charset="0"/>
              </a:rPr>
              <a:t>Gradient methods</a:t>
            </a:r>
            <a:endParaRPr lang="en-US" altLang="en-US" dirty="0" smtClean="0">
              <a:latin typeface="Arial" charset="0"/>
              <a:cs typeface="Arial" charset="0"/>
            </a:endParaRPr>
          </a:p>
        </p:txBody>
      </p:sp>
    </p:spTree>
    <p:extLst>
      <p:ext uri="{BB962C8B-B14F-4D97-AF65-F5344CB8AC3E}">
        <p14:creationId xmlns:p14="http://schemas.microsoft.com/office/powerpoint/2010/main" val="3081608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7">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47">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147">
                                            <p:txEl>
                                              <p:pRg st="9" end="9"/>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147">
                                            <p:txEl>
                                              <p:pRg st="10" end="1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1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en-US" altLang="en-US" smtClean="0">
                <a:latin typeface="Arial" charset="0"/>
                <a:cs typeface="Arial" charset="0"/>
              </a:rPr>
              <a:t>Algorithm Design</a:t>
            </a:r>
          </a:p>
        </p:txBody>
      </p:sp>
      <p:sp>
        <p:nvSpPr>
          <p:cNvPr id="717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When searching for a solution, we may be interested in two types:</a:t>
            </a:r>
          </a:p>
          <a:p>
            <a:pPr lvl="1"/>
            <a:r>
              <a:rPr lang="en-US" altLang="en-US" smtClean="0">
                <a:latin typeface="Arial" charset="0"/>
                <a:cs typeface="Arial" charset="0"/>
              </a:rPr>
              <a:t>Either we are looking for the optimal solution, or,</a:t>
            </a:r>
          </a:p>
          <a:p>
            <a:pPr lvl="1"/>
            <a:r>
              <a:rPr lang="en-US" altLang="en-US" smtClean="0">
                <a:latin typeface="Arial" charset="0"/>
                <a:cs typeface="Arial" charset="0"/>
              </a:rPr>
              <a:t>We are interested in a solution which is </a:t>
            </a:r>
            <a:r>
              <a:rPr lang="en-US" altLang="en-US" i="1" smtClean="0">
                <a:latin typeface="Arial" charset="0"/>
                <a:cs typeface="Arial" charset="0"/>
              </a:rPr>
              <a:t>good enough</a:t>
            </a:r>
            <a:r>
              <a:rPr lang="en-US" altLang="en-US" smtClean="0">
                <a:latin typeface="Arial" charset="0"/>
                <a:cs typeface="Arial" charset="0"/>
              </a:rPr>
              <a:t>, where good enough is defined by a set of parameters</a:t>
            </a:r>
          </a:p>
        </p:txBody>
      </p:sp>
    </p:spTree>
    <p:extLst>
      <p:ext uri="{BB962C8B-B14F-4D97-AF65-F5344CB8AC3E}">
        <p14:creationId xmlns:p14="http://schemas.microsoft.com/office/powerpoint/2010/main" val="11561792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smtClean="0">
                <a:latin typeface="Arial" charset="0"/>
                <a:cs typeface="Arial" charset="0"/>
              </a:rPr>
              <a:t>Algorithm Design</a:t>
            </a:r>
          </a:p>
        </p:txBody>
      </p:sp>
      <p:sp>
        <p:nvSpPr>
          <p:cNvPr id="819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For many of the strategies we will examine, there will be certain circumstances where the strategy can be shown to result in an optimal solution</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In other cases, the strategy may not be guaranteed to do so well</a:t>
            </a:r>
          </a:p>
        </p:txBody>
      </p:sp>
    </p:spTree>
    <p:extLst>
      <p:ext uri="{BB962C8B-B14F-4D97-AF65-F5344CB8AC3E}">
        <p14:creationId xmlns:p14="http://schemas.microsoft.com/office/powerpoint/2010/main" val="20617644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altLang="en-US" smtClean="0">
                <a:latin typeface="Arial" charset="0"/>
                <a:cs typeface="Arial" charset="0"/>
              </a:rPr>
              <a:t>Algorithm Design</a:t>
            </a:r>
          </a:p>
        </p:txBody>
      </p:sp>
      <p:sp>
        <p:nvSpPr>
          <p:cNvPr id="921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Any problem may usually be solved in multiple ways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 simplest to implement and most difficult to run is </a:t>
            </a:r>
            <a:r>
              <a:rPr lang="en-US" altLang="en-US" i="1" smtClean="0">
                <a:latin typeface="Arial" charset="0"/>
                <a:cs typeface="Arial" charset="0"/>
              </a:rPr>
              <a:t>brute force</a:t>
            </a:r>
            <a:endParaRPr lang="en-US" altLang="en-US" smtClean="0">
              <a:latin typeface="Arial" charset="0"/>
              <a:cs typeface="Arial" charset="0"/>
            </a:endParaRPr>
          </a:p>
          <a:p>
            <a:pPr lvl="1"/>
            <a:r>
              <a:rPr lang="en-US" altLang="en-US" smtClean="0">
                <a:latin typeface="Arial" charset="0"/>
                <a:cs typeface="Arial" charset="0"/>
              </a:rPr>
              <a:t>We consider all possible solutions, and find that solution which is optimal</a:t>
            </a:r>
          </a:p>
        </p:txBody>
      </p:sp>
    </p:spTree>
    <p:extLst>
      <p:ext uri="{BB962C8B-B14F-4D97-AF65-F5344CB8AC3E}">
        <p14:creationId xmlns:p14="http://schemas.microsoft.com/office/powerpoint/2010/main" val="42131649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altLang="en-US" smtClean="0">
                <a:latin typeface="Arial" charset="0"/>
                <a:cs typeface="Arial" charset="0"/>
              </a:rPr>
              <a:t>Algorithm Design</a:t>
            </a:r>
          </a:p>
        </p:txBody>
      </p:sp>
      <p:sp>
        <p:nvSpPr>
          <p:cNvPr id="1024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Brute force techniques often take too much time to run</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We may use brute-force techniques to show that solutions found through other algorithms are either optimal or close-to-optimal</a:t>
            </a:r>
          </a:p>
        </p:txBody>
      </p:sp>
    </p:spTree>
    <p:extLst>
      <p:ext uri="{BB962C8B-B14F-4D97-AF65-F5344CB8AC3E}">
        <p14:creationId xmlns:p14="http://schemas.microsoft.com/office/powerpoint/2010/main" val="28333161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altLang="en-US" smtClean="0">
                <a:latin typeface="Arial" charset="0"/>
                <a:cs typeface="Arial" charset="0"/>
              </a:rPr>
              <a:t>Algorithm Design</a:t>
            </a:r>
          </a:p>
        </p:txBody>
      </p:sp>
      <p:sp>
        <p:nvSpPr>
          <p:cNvPr id="1126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With brute force, we consider all possible solutions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Most other techniques build solutions, thus, we require the following definitions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Definition:</a:t>
            </a:r>
          </a:p>
          <a:p>
            <a:pPr lvl="1"/>
            <a:r>
              <a:rPr lang="en-US" altLang="en-US" smtClean="0">
                <a:latin typeface="Arial" charset="0"/>
                <a:cs typeface="Arial" charset="0"/>
              </a:rPr>
              <a:t>A </a:t>
            </a:r>
            <a:r>
              <a:rPr lang="en-US" altLang="en-US" i="1" smtClean="0">
                <a:latin typeface="Arial" charset="0"/>
                <a:cs typeface="Arial" charset="0"/>
              </a:rPr>
              <a:t>partial solution </a:t>
            </a:r>
            <a:r>
              <a:rPr lang="en-US" altLang="en-US" smtClean="0">
                <a:latin typeface="Arial" charset="0"/>
                <a:cs typeface="Arial" charset="0"/>
              </a:rPr>
              <a:t>is a solution to a problem which could possibly be extended</a:t>
            </a:r>
          </a:p>
          <a:p>
            <a:pPr lvl="1"/>
            <a:r>
              <a:rPr lang="en-US" altLang="en-US" smtClean="0">
                <a:latin typeface="Arial" charset="0"/>
                <a:cs typeface="Arial" charset="0"/>
              </a:rPr>
              <a:t>A </a:t>
            </a:r>
            <a:r>
              <a:rPr lang="en-US" altLang="en-US" i="1" smtClean="0">
                <a:latin typeface="Arial" charset="0"/>
                <a:cs typeface="Arial" charset="0"/>
              </a:rPr>
              <a:t>feasible solution </a:t>
            </a:r>
            <a:r>
              <a:rPr lang="en-US" altLang="en-US" smtClean="0">
                <a:latin typeface="Arial" charset="0"/>
                <a:cs typeface="Arial" charset="0"/>
              </a:rPr>
              <a:t>is a solution which satisfies any given requirements</a:t>
            </a:r>
          </a:p>
        </p:txBody>
      </p:sp>
    </p:spTree>
    <p:extLst>
      <p:ext uri="{BB962C8B-B14F-4D97-AF65-F5344CB8AC3E}">
        <p14:creationId xmlns:p14="http://schemas.microsoft.com/office/powerpoint/2010/main" val="256040014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altLang="en-US" smtClean="0">
                <a:latin typeface="Arial" charset="0"/>
                <a:cs typeface="Arial" charset="0"/>
              </a:rPr>
              <a:t>Algorithm Design</a:t>
            </a:r>
          </a:p>
        </p:txBody>
      </p:sp>
      <p:sp>
        <p:nvSpPr>
          <p:cNvPr id="1229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Thus, we would say that a brute-force search tests all feasible solutions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Most techniques will build feasible solutions from partial solutions and thereby test only a subset of all possible feasible solutions</a:t>
            </a:r>
          </a:p>
        </p:txBody>
      </p:sp>
    </p:spTree>
    <p:extLst>
      <p:ext uri="{BB962C8B-B14F-4D97-AF65-F5344CB8AC3E}">
        <p14:creationId xmlns:p14="http://schemas.microsoft.com/office/powerpoint/2010/main" val="3892307003"/>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17357</TotalTime>
  <Words>67</Words>
  <Application>Microsoft Office PowerPoint</Application>
  <PresentationFormat>On-screen Show (4:3)</PresentationFormat>
  <Paragraphs>150</Paragraphs>
  <Slides>21</Slides>
  <Notes>21</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Custom Design</vt:lpstr>
      <vt:lpstr>PowerPoint Presentation</vt:lpstr>
      <vt:lpstr>Algorithm Design</vt:lpstr>
      <vt:lpstr>Algorithm Design</vt:lpstr>
      <vt:lpstr>Algorithm Design</vt:lpstr>
      <vt:lpstr>Algorithm Design</vt:lpstr>
      <vt:lpstr>Algorithm Design</vt:lpstr>
      <vt:lpstr>Algorithm Design</vt:lpstr>
      <vt:lpstr>Algorithm Design</vt:lpstr>
      <vt:lpstr>Algorithm Design</vt:lpstr>
      <vt:lpstr>Algorithm Design</vt:lpstr>
      <vt:lpstr>Algorithm Design</vt:lpstr>
      <vt:lpstr>Example 1</vt:lpstr>
      <vt:lpstr>Example 1</vt:lpstr>
      <vt:lpstr>Example 2</vt:lpstr>
      <vt:lpstr>Example 2</vt:lpstr>
      <vt:lpstr>Example 2</vt:lpstr>
      <vt:lpstr>Example 2</vt:lpstr>
      <vt:lpstr>Example 3</vt:lpstr>
      <vt:lpstr>Example 3</vt:lpstr>
      <vt:lpstr>Algorithm Design</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1323</cp:revision>
  <dcterms:created xsi:type="dcterms:W3CDTF">2009-09-11T23:00:44Z</dcterms:created>
  <dcterms:modified xsi:type="dcterms:W3CDTF">2014-03-21T14:05:09Z</dcterms:modified>
</cp:coreProperties>
</file>

<file path=docProps/thumbnail.jpeg>
</file>